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4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27" r:id="rId23"/>
    <p:sldId id="328" r:id="rId24"/>
    <p:sldId id="320" r:id="rId25"/>
    <p:sldId id="321" r:id="rId26"/>
    <p:sldId id="325" r:id="rId27"/>
    <p:sldId id="279" r:id="rId28"/>
    <p:sldId id="326" r:id="rId29"/>
    <p:sldId id="259" r:id="rId30"/>
    <p:sldId id="323" r:id="rId31"/>
    <p:sldId id="322" r:id="rId32"/>
    <p:sldId id="324" r:id="rId33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1" autoAdjust="0"/>
    <p:restoredTop sz="92611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1120" y="1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09/02/2023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44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classes</a:t>
            </a:r>
          </a:p>
          <a:p>
            <a:pPr lvl="1"/>
            <a:r>
              <a:rPr lang="en-GB" dirty="0"/>
              <a:t>Single instance</a:t>
            </a:r>
          </a:p>
          <a:p>
            <a:r>
              <a:rPr lang="en-GB" dirty="0"/>
              <a:t>Configurable parameters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Instance count: 1..4</a:t>
            </a:r>
          </a:p>
          <a:p>
            <a:pPr lvl="1"/>
            <a:r>
              <a:rPr lang="en-GB" dirty="0"/>
              <a:t>Disjunct or overlapping instances</a:t>
            </a:r>
          </a:p>
          <a:p>
            <a:pPr lvl="1"/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C2175-70CC-20EB-B438-5FA3C391DB89}"/>
              </a:ext>
            </a:extLst>
          </p:cNvPr>
          <p:cNvGrpSpPr/>
          <p:nvPr/>
        </p:nvGrpSpPr>
        <p:grpSpPr>
          <a:xfrm>
            <a:off x="779777" y="3429000"/>
            <a:ext cx="10826530" cy="2156136"/>
            <a:chOff x="779777" y="1412507"/>
            <a:chExt cx="10826530" cy="215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/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algn="l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𝐵𝑜𝑥𝐴𝑐𝑐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𝑏𝑜𝑥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blipFill>
                  <a:blip r:embed="rId2"/>
                  <a:stretch>
                    <a:fillRect t="-24719" b="-5056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/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CAM score map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sz="1600" b="0" dirty="0">
                      <a:latin typeface="+mn-lt"/>
                    </a:rPr>
                    <a:t>	</a:t>
                  </a:r>
                  <a:r>
                    <a:rPr lang="en-GB" sz="1600" dirty="0">
                      <a:latin typeface="+mn-lt"/>
                    </a:rPr>
                    <a:t>GT box count in dataset</a:t>
                  </a:r>
                  <a:endParaRPr lang="en-GB" sz="1600" b="0" dirty="0">
                    <a:latin typeface="+mn-lt"/>
                  </a:endParaRPr>
                </a:p>
                <a:p>
                  <a:pPr marL="179388" lvl="1">
                    <a:tabLst>
                      <a:tab pos="1016000" algn="l"/>
                    </a:tabLst>
                  </a:pPr>
                  <a:r>
                    <a:rPr lang="en-GB" sz="1600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 count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CAM binarization threshold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IOU threshold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/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𝑏𝑜𝑥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Best IOU with GT box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7" y="2677542"/>
            <a:ext cx="2622642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hreshold-independent</a:t>
            </a: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33452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MaxBoxAccV3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SYNTHETIC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76444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PxAP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64.49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59.16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64.49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59.16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68.36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42.24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13.12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86.77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39.58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69.24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65B-9A2C-113A-27BD-2AF3F7BC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at varying CAM thresholds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65981-5DA8-E2D9-330C-2747B00A9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A51F4-8DC7-A46E-E63D-92AFC4212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34FB-4C9A-6DDE-2BB9-341A43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66" y="2339606"/>
            <a:ext cx="712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A979-2B78-1725-483C-BF1CBB7B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Best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Achieved at earlier epochs than best classification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Classification training hurts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In line with Choe et al, 2020b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&lt;plot: classification/localization per epoch for </a:t>
            </a:r>
            <a:r>
              <a:rPr lang="en-GB" dirty="0" err="1">
                <a:effectLst/>
                <a:latin typeface="Helvetica" pitchFamily="2" charset="0"/>
              </a:rPr>
              <a:t>val</a:t>
            </a:r>
            <a:r>
              <a:rPr lang="en-GB" dirty="0">
                <a:effectLst/>
                <a:latin typeface="Helvetica" pitchFamily="2" charset="0"/>
              </a:rPr>
              <a:t> set &gt;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ED38-46DC-7F5B-A093-B1FCDC05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F2DE0-E244-AB42-661B-ECB43B04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DB70C-E3FF-F9C4-75A9-2327AD459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&lt;side-by-side xai image of each CAM method&gt;</a:t>
            </a:r>
          </a:p>
          <a:p>
            <a:pPr marL="0" indent="0">
              <a:buNone/>
            </a:pPr>
            <a:r>
              <a:rPr lang="en-BE" dirty="0"/>
              <a:t>Discuss differences for 1 instance and multiple instances</a:t>
            </a:r>
          </a:p>
          <a:p>
            <a:pPr marL="0" indent="0">
              <a:buNone/>
            </a:pPr>
            <a:r>
              <a:rPr lang="en-BE" dirty="0"/>
              <a:t>Example from Choe, et al. 2020b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4538D-E622-8E41-57E6-0940B4D4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6" y="3429000"/>
            <a:ext cx="7772400" cy="26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1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9882</TotalTime>
  <Words>1161</Words>
  <Application>Microsoft Macintosh PowerPoint</Application>
  <PresentationFormat>Widescreen</PresentationFormat>
  <Paragraphs>306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 – MaxBoxAccV3</vt:lpstr>
      <vt:lpstr>Localization performance – SYNTHETIC dataset</vt:lpstr>
      <vt:lpstr>Localization performance at varying CAM thresholds</vt:lpstr>
      <vt:lpstr>Learning curves</vt:lpstr>
      <vt:lpstr>Qualitative analysis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299</cp:revision>
  <dcterms:created xsi:type="dcterms:W3CDTF">2020-12-07T09:05:54Z</dcterms:created>
  <dcterms:modified xsi:type="dcterms:W3CDTF">2023-02-10T10:03:07Z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